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308" r:id="rId3"/>
    <p:sldId id="309" r:id="rId4"/>
    <p:sldId id="310" r:id="rId5"/>
    <p:sldId id="289" r:id="rId6"/>
    <p:sldId id="256" r:id="rId7"/>
    <p:sldId id="311" r:id="rId8"/>
    <p:sldId id="313" r:id="rId9"/>
    <p:sldId id="320" r:id="rId10"/>
    <p:sldId id="287" r:id="rId11"/>
    <p:sldId id="317" r:id="rId12"/>
    <p:sldId id="285" r:id="rId13"/>
    <p:sldId id="319" r:id="rId14"/>
    <p:sldId id="286" r:id="rId15"/>
    <p:sldId id="316" r:id="rId16"/>
    <p:sldId id="288" r:id="rId17"/>
    <p:sldId id="325" r:id="rId18"/>
    <p:sldId id="323" r:id="rId19"/>
    <p:sldId id="326" r:id="rId20"/>
    <p:sldId id="324" r:id="rId21"/>
    <p:sldId id="32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027"/>
  </p:normalViewPr>
  <p:slideViewPr>
    <p:cSldViewPr snapToGrid="0" snapToObjects="1">
      <p:cViewPr>
        <p:scale>
          <a:sx n="125" d="100"/>
          <a:sy n="125" d="100"/>
        </p:scale>
        <p:origin x="14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6F75D-A74F-BD4B-961C-511C7FBBBA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65529A-DD2E-9249-AF66-8D779D01D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A15DC-AD83-9849-9AEC-7F3BBD75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8A694-6D15-A64C-A577-D0FD280CF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F1A2C-CFA0-3742-8E80-9E0719C60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03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52212-5F5E-1E43-AACF-57061BA5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1779F5-CE0B-D949-95C8-88D82333D3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BA2BF-9531-F34F-B1E2-1E306140F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34FAC-4892-934C-85A9-6768D05E9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6B268-FDA6-1F47-B57C-10CEC8F6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4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D8325F-7201-8E43-95F5-E1B014CD8F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931DBF-FAD6-8B45-88A0-F0A5314D9F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30554C-5CA1-3E43-81F8-6EF87D45F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754BA-DD10-0842-9F61-02B592F69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92AE7-D00D-7B41-988D-8132E3D37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364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7F7C4-285D-CD48-935A-C2FAF84EE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3B3E7-0DF8-504A-B394-55588802F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18B1A-DB90-C844-AB58-A3F9A8557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174D6-E8D7-DC48-A056-C6061B88B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1F544-37C7-984A-B223-E5A7C57FC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823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FD532-72A0-2443-90EF-662A90C6C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14331-6700-AA40-939C-9D1EAB31D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29125-83C0-BE47-B9F1-197A336D4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A3DF8-DAB0-F742-9D7E-DCFF745FF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FDD15-2F83-AF4B-AB5F-6796514A0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9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EEC9-427D-2640-BFEE-A89BA7BD0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1EAEE-AFD2-3F4A-9DB7-6F2FA46521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1349C-4BFF-9F40-9731-47162A30B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3C00B-AF26-254C-977E-293200CB2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18E376-4513-9847-B578-B8DAAC1E5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F3850-CA4A-0843-A6E1-A999D002B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34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1943D-7C7C-AD42-83BF-6E136656F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4EB4E-9C2E-044A-B347-5AE7BBCAA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CF891-376F-0B4F-AA43-9934EBE8B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3012D2-4B96-D34B-B89A-35E8AEC220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749128-9CCC-9542-87FD-0DD43D3EE4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EFAA34-DC1C-CB45-A497-0E1347D56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3243B4-6640-D64C-A1A2-E5A5BC44E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3C22DD-3475-424E-A233-5A3587BE7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3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9C32B-DFF9-BB48-8AD3-9542D26E5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3F00D2-0348-BF4A-BAF1-AC7FBBA3E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28FD7-2343-BB49-A18C-4D89B9DC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43C37-7F0B-F94A-84D4-C46939B2D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434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F321C9-1C27-5048-A909-6EFD1B738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7B409D-E282-8446-A063-DF08D4E21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A1F71E-117C-1341-B7DE-D9AA0950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64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366EB-D8D0-4A40-BF9D-333C3819D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AC04B-1EF6-0E41-91C4-DEA0F77A7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8BDB3C-3126-0047-8C3F-A8C0D6B59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3D449-10A1-8042-8904-1070B391A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F4AA9-63C6-7D42-92F4-C25A9574E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1BE65F-F9DD-9941-93FE-43ACF0260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14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7CBD-4838-7A4E-BB3E-4CA77E4D6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A173E4-A8A4-DA41-B1A4-C784DFF71E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67D84E-F9E0-6947-A3B7-984D7536D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6D6B1B-59FE-A643-9C54-C12FA93E7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EB49F7-C378-074E-9C5C-A72F72DAA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DAC37-D264-8748-92D7-402B466B0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051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3458CB-0A1D-CB4F-8A0B-77978E1C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53420-B4DA-D646-B1E5-46C1674B2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21D53-B56A-FF43-960B-722EA2C2D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B3B94-70CA-454C-8647-DCEDB0726359}" type="datetimeFigureOut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8E696-7D40-9442-982F-C615CD0EB3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324E5-A4D7-DE48-89F8-E794B2D936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25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5JYkgCRbBI&amp;t=1s" TargetMode="External"/><Relationship Id="rId2" Type="http://schemas.openxmlformats.org/officeDocument/2006/relationships/hyperlink" Target="https://www.youtube.com/watch?v=6R_3jHeimiE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Building The Quadcopter Schematic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89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Lithium Polymer Battery</a:t>
            </a:r>
          </a:p>
          <a:p>
            <a:pPr lvl="1"/>
            <a:r>
              <a:rPr lang="en-US" dirty="0"/>
              <a:t>370 </a:t>
            </a:r>
            <a:r>
              <a:rPr lang="en-US" dirty="0" err="1"/>
              <a:t>Mah</a:t>
            </a:r>
            <a:endParaRPr lang="en-US" dirty="0"/>
          </a:p>
          <a:p>
            <a:pPr lvl="1"/>
            <a:r>
              <a:rPr lang="en-US" dirty="0"/>
              <a:t>Max 9.25 Amps </a:t>
            </a:r>
          </a:p>
          <a:p>
            <a:pPr lvl="1"/>
            <a:r>
              <a:rPr lang="en-US" dirty="0"/>
              <a:t>Nominal voltage = 3.7-4.2V</a:t>
            </a:r>
          </a:p>
          <a:p>
            <a:pPr lvl="1"/>
            <a:r>
              <a:rPr lang="en-US" dirty="0"/>
              <a:t>Powers the motors directly</a:t>
            </a:r>
          </a:p>
          <a:p>
            <a:r>
              <a:rPr lang="en-US" dirty="0"/>
              <a:t>3.3V low dropout (LDO) voltage regulator</a:t>
            </a:r>
          </a:p>
          <a:p>
            <a:pPr lvl="1"/>
            <a:r>
              <a:rPr lang="en-US" dirty="0"/>
              <a:t>Powers the microcontroller and the IMU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825" y="1600201"/>
            <a:ext cx="3554920" cy="24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29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A6CA2-4272-094F-BAFD-85507D58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Regulator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04FA7-F477-CD41-8D84-808ED6160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2A2FE3-1B35-5A4C-BCB0-955E103E7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953" y="558007"/>
            <a:ext cx="44958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025B38-BE14-1747-A35B-9F11DF08C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357" y="4283075"/>
            <a:ext cx="82423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00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ATmega128RFA1 microcontroller</a:t>
            </a:r>
          </a:p>
          <a:p>
            <a:pPr lvl="1"/>
            <a:r>
              <a:rPr lang="en-US" dirty="0" err="1"/>
              <a:t>Arduino</a:t>
            </a:r>
            <a:r>
              <a:rPr lang="en-US" dirty="0"/>
              <a:t> compatible</a:t>
            </a:r>
          </a:p>
          <a:p>
            <a:pPr lvl="1"/>
            <a:r>
              <a:rPr lang="en-US" dirty="0"/>
              <a:t>16Mhz clock</a:t>
            </a:r>
          </a:p>
          <a:p>
            <a:pPr lvl="1"/>
            <a:r>
              <a:rPr lang="en-US" dirty="0"/>
              <a:t>128KB Flash	</a:t>
            </a:r>
          </a:p>
          <a:p>
            <a:pPr lvl="1"/>
            <a:r>
              <a:rPr lang="en-US" dirty="0"/>
              <a:t>16KB SRAM</a:t>
            </a:r>
          </a:p>
          <a:p>
            <a:pPr lvl="1"/>
            <a:r>
              <a:rPr lang="en-US" dirty="0"/>
              <a:t>4096B EEPROM</a:t>
            </a:r>
          </a:p>
          <a:p>
            <a:pPr lvl="1"/>
            <a:r>
              <a:rPr lang="en-US" dirty="0"/>
              <a:t>2.4GHz radio (Compatible with </a:t>
            </a:r>
            <a:r>
              <a:rPr lang="en-US" dirty="0" err="1"/>
              <a:t>Zigbee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727" t="30898" r="25326" b="41218"/>
          <a:stretch/>
        </p:blipFill>
        <p:spPr>
          <a:xfrm>
            <a:off x="7361505" y="2320089"/>
            <a:ext cx="2947462" cy="232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292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A971-C5D3-6A4E-8C8C-A24FE9F48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uController</a:t>
            </a:r>
            <a:r>
              <a:rPr lang="en-US" dirty="0"/>
              <a:t> Datasheet and Reference Design</a:t>
            </a:r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85664BD5-986C-5A42-8B78-E05CCA0F5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277" y="1535802"/>
            <a:ext cx="6096381" cy="456682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F96289-F5BB-6343-AFEA-2D36FB1D6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581" y="1613245"/>
            <a:ext cx="4741932" cy="456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47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Inertial Measurement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STMicro</a:t>
            </a:r>
            <a:r>
              <a:rPr lang="en-US" dirty="0"/>
              <a:t> LSM9DS1</a:t>
            </a:r>
          </a:p>
          <a:p>
            <a:r>
              <a:rPr lang="en-US" dirty="0"/>
              <a:t>9-axis sensor</a:t>
            </a:r>
          </a:p>
          <a:p>
            <a:pPr lvl="1"/>
            <a:r>
              <a:rPr lang="en-US" dirty="0"/>
              <a:t>3-axis accelerometer</a:t>
            </a:r>
          </a:p>
          <a:p>
            <a:pPr lvl="1"/>
            <a:r>
              <a:rPr lang="en-US" dirty="0"/>
              <a:t>3-axis magnetometer</a:t>
            </a:r>
          </a:p>
          <a:p>
            <a:pPr lvl="1"/>
            <a:r>
              <a:rPr lang="en-US" dirty="0"/>
              <a:t>3-axis gyroscope</a:t>
            </a:r>
          </a:p>
          <a:p>
            <a:r>
              <a:rPr lang="en-US" dirty="0"/>
              <a:t>We will use the I2C interface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0495" t="37391" r="45739" b="47118"/>
          <a:stretch/>
        </p:blipFill>
        <p:spPr>
          <a:xfrm>
            <a:off x="7239382" y="1911020"/>
            <a:ext cx="2710936" cy="228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412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44CF-26D9-6149-A052-3450AA4D8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IMU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1F37F-0697-054F-A1EE-19356D4E01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12580" cy="4351338"/>
          </a:xfrm>
        </p:spPr>
        <p:txBody>
          <a:bodyPr/>
          <a:lstStyle/>
          <a:p>
            <a:r>
              <a:rPr lang="en-US" dirty="0"/>
              <a:t>Notes</a:t>
            </a:r>
          </a:p>
          <a:p>
            <a:pPr lvl="1"/>
            <a:r>
              <a:rPr lang="en-US" dirty="0"/>
              <a:t>You can tie all the RES/GND pads to one pin on the schematic symbol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923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068" y="2207509"/>
            <a:ext cx="4225932" cy="2540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Motors and Props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1" y="1600201"/>
            <a:ext cx="5402001" cy="4525963"/>
          </a:xfrm>
        </p:spPr>
        <p:txBody>
          <a:bodyPr>
            <a:normAutofit/>
          </a:bodyPr>
          <a:lstStyle/>
          <a:p>
            <a:r>
              <a:rPr lang="en-US" dirty="0"/>
              <a:t>Plenty of power</a:t>
            </a:r>
          </a:p>
          <a:p>
            <a:r>
              <a:rPr lang="en-US" dirty="0"/>
              <a:t>DC brushed motors</a:t>
            </a:r>
          </a:p>
          <a:p>
            <a:r>
              <a:rPr lang="en-US" dirty="0"/>
              <a:t>They draw ~2A each.</a:t>
            </a:r>
          </a:p>
        </p:txBody>
      </p:sp>
    </p:spTree>
    <p:extLst>
      <p:ext uri="{BB962C8B-B14F-4D97-AF65-F5344CB8AC3E}">
        <p14:creationId xmlns:p14="http://schemas.microsoft.com/office/powerpoint/2010/main" val="802252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28127" cy="4351338"/>
          </a:xfrm>
        </p:spPr>
        <p:txBody>
          <a:bodyPr>
            <a:normAutofit/>
          </a:bodyPr>
          <a:lstStyle/>
          <a:p>
            <a:r>
              <a:rPr lang="en-US" dirty="0"/>
              <a:t>Inductance</a:t>
            </a:r>
          </a:p>
          <a:p>
            <a:pPr lvl="1"/>
            <a:r>
              <a:rPr lang="en-US" dirty="0"/>
              <a:t>Resistance to a change in current</a:t>
            </a:r>
          </a:p>
          <a:p>
            <a:r>
              <a:rPr lang="en-US" dirty="0"/>
              <a:t>Intuitively, current takes time to start and stop flowing.</a:t>
            </a:r>
          </a:p>
          <a:p>
            <a:pPr lvl="1"/>
            <a:r>
              <a:rPr lang="en-US" dirty="0"/>
              <a:t>Imagine </a:t>
            </a:r>
            <a:r>
              <a:rPr lang="en-US"/>
              <a:t>water flowing in a pipe</a:t>
            </a:r>
            <a:endParaRPr lang="en-US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D746E-E481-614A-BC5B-C941B11D3A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DFBAE9-5D57-B245-A030-61EBBEE565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55"/>
          <a:stretch/>
        </p:blipFill>
        <p:spPr>
          <a:xfrm>
            <a:off x="8560377" y="3182384"/>
            <a:ext cx="1568450" cy="1244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5B8380-0CD6-C848-87DE-155AA4495E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310"/>
          <a:stretch/>
        </p:blipFill>
        <p:spPr>
          <a:xfrm>
            <a:off x="7333698" y="3182384"/>
            <a:ext cx="126365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207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05011" cy="4351338"/>
          </a:xfrm>
        </p:spPr>
        <p:txBody>
          <a:bodyPr>
            <a:normAutofit/>
          </a:bodyPr>
          <a:lstStyle/>
          <a:p>
            <a:r>
              <a:rPr lang="en-US" dirty="0"/>
              <a:t>Motors are inductors (and resistors)</a:t>
            </a:r>
          </a:p>
          <a:p>
            <a:r>
              <a:rPr lang="en-US" dirty="0"/>
              <a:t>Motor voltage equation</a:t>
            </a:r>
          </a:p>
          <a:p>
            <a:pPr lvl="1"/>
            <a:r>
              <a:rPr lang="en-US" dirty="0" err="1"/>
              <a:t>Vm</a:t>
            </a:r>
            <a:r>
              <a:rPr lang="en-US" dirty="0"/>
              <a:t> = voltage across the motor</a:t>
            </a:r>
          </a:p>
          <a:p>
            <a:pPr lvl="1"/>
            <a:r>
              <a:rPr lang="en-US" dirty="0"/>
              <a:t>I = Motor current</a:t>
            </a:r>
          </a:p>
          <a:p>
            <a:pPr lvl="1"/>
            <a:r>
              <a:rPr lang="en-US" dirty="0"/>
              <a:t>R = Motor resistance</a:t>
            </a:r>
          </a:p>
          <a:p>
            <a:pPr lvl="1"/>
            <a:r>
              <a:rPr lang="en-US" dirty="0"/>
              <a:t>L = Motor Inductance</a:t>
            </a:r>
          </a:p>
          <a:p>
            <a:pPr lvl="1"/>
            <a:r>
              <a:rPr lang="en-US" dirty="0" err="1"/>
              <a:t>dI</a:t>
            </a:r>
            <a:r>
              <a:rPr lang="en-US" dirty="0"/>
              <a:t>/</a:t>
            </a:r>
            <a:r>
              <a:rPr lang="en-US" dirty="0" err="1"/>
              <a:t>dt</a:t>
            </a:r>
            <a:r>
              <a:rPr lang="en-US" dirty="0"/>
              <a:t> = rate of change of motor current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E7AB52E-73BD-A845-B957-56E7ED7EE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7250" y="3164937"/>
            <a:ext cx="2755900" cy="1320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E8EC7C9-CBCE-F44A-AB09-0896CFAB8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331" y="1501237"/>
            <a:ext cx="3581400" cy="23241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98C5C6B-4F28-4149-B3AD-820BCD3695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8950" y="4627563"/>
            <a:ext cx="34925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92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4DCD34-5627-184E-AC47-69F691AB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Switching: Inductance and </a:t>
            </a:r>
            <a:r>
              <a:rPr lang="en-US" dirty="0" err="1"/>
              <a:t>Flyback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0D2C22-2004-FB46-B048-D95EDE4A5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05011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Add a ‘fly back diode’</a:t>
            </a:r>
          </a:p>
          <a:p>
            <a:r>
              <a:rPr lang="en-US" dirty="0"/>
              <a:t>When the switch is closed</a:t>
            </a:r>
          </a:p>
          <a:p>
            <a:pPr lvl="1"/>
            <a:r>
              <a:rPr lang="en-US" dirty="0"/>
              <a:t>No effect (reverse-biased)</a:t>
            </a:r>
          </a:p>
          <a:p>
            <a:r>
              <a:rPr lang="en-US" dirty="0"/>
              <a:t>When the switch is closed</a:t>
            </a:r>
          </a:p>
          <a:p>
            <a:pPr lvl="1"/>
            <a:r>
              <a:rPr lang="en-US" dirty="0"/>
              <a:t>Forward-biased</a:t>
            </a:r>
          </a:p>
          <a:p>
            <a:pPr lvl="1"/>
            <a:r>
              <a:rPr lang="en-US" dirty="0"/>
              <a:t>Routes current back into the motor</a:t>
            </a:r>
          </a:p>
          <a:p>
            <a:r>
              <a:rPr lang="en-US" dirty="0"/>
              <a:t>Good videos</a:t>
            </a:r>
          </a:p>
          <a:p>
            <a:pPr lvl="1"/>
            <a:r>
              <a:rPr lang="en-US" dirty="0">
                <a:hlinkClick r:id="rId2"/>
              </a:rPr>
              <a:t>https://www.youtube.com/watch?v=6R_3jHeimiE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https://www.youtube.com/watch?v=m5JYkgCRbBI&amp;t=1s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53E64E-7FA2-0A44-BD86-A1DCC6F990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6290" y="1747044"/>
            <a:ext cx="3568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70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Schematics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what components your PCB will hold</a:t>
            </a:r>
          </a:p>
          <a:p>
            <a:r>
              <a:rPr lang="en-US" dirty="0"/>
              <a:t>Define the electrical connectivity between those components</a:t>
            </a:r>
          </a:p>
          <a:p>
            <a:r>
              <a:rPr lang="en-US" dirty="0"/>
              <a:t>Specify some metadata about the parts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39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F48BD-6048-3A44-AF8A-9B4BC695D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16DA0-CB3B-0B4D-90E8-E447899DBDD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68846-7FA2-2B46-B844-91642F7B56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0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1" y="1600201"/>
            <a:ext cx="7871625" cy="4525963"/>
          </a:xfrm>
        </p:spPr>
        <p:txBody>
          <a:bodyPr>
            <a:normAutofit/>
          </a:bodyPr>
          <a:lstStyle/>
          <a:p>
            <a:r>
              <a:rPr lang="en-US" dirty="0"/>
              <a:t>Pulse-width modulation (PWM)-controlled MOSFET</a:t>
            </a:r>
          </a:p>
          <a:p>
            <a:pPr lvl="1"/>
            <a:r>
              <a:rPr lang="en-US" dirty="0"/>
              <a:t>The microcontroller will drive the MOSFET</a:t>
            </a:r>
          </a:p>
          <a:p>
            <a:pPr lvl="1"/>
            <a:r>
              <a:rPr lang="en-US" dirty="0"/>
              <a:t>The MOSFET will drive current to the motor.</a:t>
            </a:r>
          </a:p>
          <a:p>
            <a:r>
              <a:rPr lang="en-US" dirty="0"/>
              <a:t>A diode handles the inductive load from motor when it’s off.</a:t>
            </a:r>
          </a:p>
        </p:txBody>
      </p:sp>
    </p:spTree>
    <p:extLst>
      <p:ext uri="{BB962C8B-B14F-4D97-AF65-F5344CB8AC3E}">
        <p14:creationId xmlns:p14="http://schemas.microsoft.com/office/powerpoint/2010/main" val="515854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/Users/</a:t>
            </a:r>
            <a:r>
              <a:rPr lang="en-US" dirty="0" err="1"/>
              <a:t>swanson</a:t>
            </a:r>
            <a:r>
              <a:rPr lang="en-US" dirty="0"/>
              <a:t>/UCSD/Teaching/18sp-190/</a:t>
            </a:r>
            <a:r>
              <a:rPr lang="en-US" dirty="0" err="1"/>
              <a:t>QuadClass</a:t>
            </a:r>
            <a:r>
              <a:rPr lang="en-US" dirty="0"/>
              <a:t>-Resources/Lecture\ Slides/Examples/ATmega128RFA1-DevBoard/ATmega128RFA1-DevBoard.sch</a:t>
            </a:r>
          </a:p>
        </p:txBody>
      </p:sp>
    </p:spTree>
    <p:extLst>
      <p:ext uri="{BB962C8B-B14F-4D97-AF65-F5344CB8AC3E}">
        <p14:creationId xmlns:p14="http://schemas.microsoft.com/office/powerpoint/2010/main" val="2242821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Eagle Pitfalls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edit schematics with your grid set to 0.1” or 0.05” – ALWAYS!!!</a:t>
            </a:r>
          </a:p>
          <a:p>
            <a:r>
              <a:rPr lang="en-US" dirty="0"/>
              <a:t>Wires/pins can look connected but not be.</a:t>
            </a:r>
          </a:p>
          <a:p>
            <a:pPr lvl="1"/>
            <a:r>
              <a:rPr lang="en-US" dirty="0"/>
              <a:t>‘Wiggle’ parts to make sure wires move with them.</a:t>
            </a:r>
          </a:p>
          <a:p>
            <a:pPr lvl="1"/>
            <a:r>
              <a:rPr lang="en-US" dirty="0"/>
              <a:t>Check for the green dot.</a:t>
            </a:r>
          </a:p>
        </p:txBody>
      </p:sp>
    </p:spTree>
    <p:extLst>
      <p:ext uri="{BB962C8B-B14F-4D97-AF65-F5344CB8AC3E}">
        <p14:creationId xmlns:p14="http://schemas.microsoft.com/office/powerpoint/2010/main" val="2286919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Electrical Rules Check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checks for common problems in schematics.</a:t>
            </a:r>
          </a:p>
          <a:p>
            <a:r>
              <a:rPr lang="en-US" dirty="0"/>
              <a:t>Make sure you understand the reason for the errors.</a:t>
            </a:r>
          </a:p>
          <a:p>
            <a:r>
              <a:rPr lang="en-US" dirty="0"/>
              <a:t>Fix them if you can.</a:t>
            </a:r>
          </a:p>
          <a:p>
            <a:r>
              <a:rPr lang="en-US" dirty="0"/>
              <a:t>Run it! </a:t>
            </a:r>
          </a:p>
        </p:txBody>
      </p:sp>
    </p:spTree>
    <p:extLst>
      <p:ext uri="{BB962C8B-B14F-4D97-AF65-F5344CB8AC3E}">
        <p14:creationId xmlns:p14="http://schemas.microsoft.com/office/powerpoint/2010/main" val="1096375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Building The Quadcopter Schematic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63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97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398" y="2112362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007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288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97" y="1625149"/>
            <a:ext cx="4113927" cy="45010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3056" t="29072" r="31972" b="29286"/>
          <a:stretch/>
        </p:blipFill>
        <p:spPr>
          <a:xfrm>
            <a:off x="1865946" y="1625149"/>
            <a:ext cx="3306572" cy="4731816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342229" y="3064141"/>
            <a:ext cx="6155027" cy="1149815"/>
            <a:chOff x="818228" y="3064140"/>
            <a:chExt cx="6155027" cy="1149815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18228" y="3064140"/>
              <a:ext cx="1727794" cy="97769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421356" y="2491135"/>
            <a:ext cx="7701541" cy="2798681"/>
            <a:chOff x="897355" y="2491134"/>
            <a:chExt cx="7701541" cy="2798681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650081" y="3583780"/>
              <a:ext cx="647255" cy="122735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028664" y="281448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97355" y="284477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39843" y="4938725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034517" y="4913828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201941" y="4041839"/>
            <a:ext cx="5089116" cy="896886"/>
            <a:chOff x="2677941" y="4041839"/>
            <a:chExt cx="5089116" cy="896886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677941" y="4691050"/>
              <a:ext cx="350723" cy="24767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313872" y="4393288"/>
            <a:ext cx="5264033" cy="884317"/>
            <a:chOff x="1789871" y="4393287"/>
            <a:chExt cx="5264033" cy="884317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789871" y="4393287"/>
              <a:ext cx="493839" cy="52054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174081" y="2500583"/>
            <a:ext cx="3651494" cy="2676880"/>
            <a:chOff x="2650081" y="2500583"/>
            <a:chExt cx="3651494" cy="2676880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50081" y="4913829"/>
              <a:ext cx="378583" cy="263634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31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8C33-801A-364F-901E-BF9360BE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Schematic Design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36C58-BEFF-1C47-BE01-FFF83578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Copy – You will manually copy the microcontroller circuit from the remote.</a:t>
            </a:r>
          </a:p>
          <a:p>
            <a:r>
              <a:rPr lang="en-US" dirty="0"/>
              <a:t>Copy – you’ll copy the motor controller based on a schematic I provide.</a:t>
            </a:r>
          </a:p>
          <a:p>
            <a:r>
              <a:rPr lang="en-US" dirty="0"/>
              <a:t>Implement – You will look at the data sheet for the IMU and voltage regulator and implement the design it provides.</a:t>
            </a:r>
          </a:p>
          <a:p>
            <a:r>
              <a:rPr lang="en-US" dirty="0"/>
              <a:t>Design – you will add some LEDs to your design on your own.</a:t>
            </a:r>
          </a:p>
        </p:txBody>
      </p:sp>
    </p:spTree>
    <p:extLst>
      <p:ext uri="{BB962C8B-B14F-4D97-AF65-F5344CB8AC3E}">
        <p14:creationId xmlns:p14="http://schemas.microsoft.com/office/powerpoint/2010/main" val="1151012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21032</TotalTime>
  <Words>489</Words>
  <Application>Microsoft Macintosh PowerPoint</Application>
  <PresentationFormat>Widescreen</PresentationFormat>
  <Paragraphs>85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Building The Quadcopter Schematic</vt:lpstr>
      <vt:lpstr>Schematics Goals</vt:lpstr>
      <vt:lpstr>Schematic Example</vt:lpstr>
      <vt:lpstr>Eagle Pitfalls</vt:lpstr>
      <vt:lpstr>Electrical Rules Check</vt:lpstr>
      <vt:lpstr>Building The Quadcopter Schematic</vt:lpstr>
      <vt:lpstr>What You Will Build</vt:lpstr>
      <vt:lpstr>What You Will Build</vt:lpstr>
      <vt:lpstr>Three Schematic Design Skills</vt:lpstr>
      <vt:lpstr>Power Supply</vt:lpstr>
      <vt:lpstr>Regulator Datasheet</vt:lpstr>
      <vt:lpstr>Flight Computer</vt:lpstr>
      <vt:lpstr>uController Datasheet and Reference Design</vt:lpstr>
      <vt:lpstr>Inertial Measurement Unit</vt:lpstr>
      <vt:lpstr>IMU datasheet</vt:lpstr>
      <vt:lpstr>Motors and Props</vt:lpstr>
      <vt:lpstr>Motor Switching: Inductance and Flyback</vt:lpstr>
      <vt:lpstr>Motor Switching: Inductance and Flyback</vt:lpstr>
      <vt:lpstr>Motor Switching: Inductance and Flyback</vt:lpstr>
      <vt:lpstr>PowerPoint Presentation</vt:lpstr>
      <vt:lpstr>Motor Driver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Swanson, Steven</dc:creator>
  <cp:lastModifiedBy>Swanson, Steven</cp:lastModifiedBy>
  <cp:revision>18</cp:revision>
  <dcterms:created xsi:type="dcterms:W3CDTF">2019-01-23T07:14:31Z</dcterms:created>
  <dcterms:modified xsi:type="dcterms:W3CDTF">2019-03-12T18:00:47Z</dcterms:modified>
</cp:coreProperties>
</file>

<file path=docProps/thumbnail.jpeg>
</file>